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08" r:id="rId1"/>
  </p:sldMasterIdLst>
  <p:sldIdLst>
    <p:sldId id="256" r:id="rId2"/>
    <p:sldId id="263" r:id="rId3"/>
    <p:sldId id="261" r:id="rId4"/>
    <p:sldId id="257" r:id="rId5"/>
    <p:sldId id="258" r:id="rId6"/>
    <p:sldId id="259" r:id="rId7"/>
    <p:sldId id="284" r:id="rId8"/>
    <p:sldId id="285" r:id="rId9"/>
    <p:sldId id="264" r:id="rId10"/>
    <p:sldId id="260" r:id="rId11"/>
    <p:sldId id="311" r:id="rId12"/>
    <p:sldId id="314" r:id="rId13"/>
    <p:sldId id="312" r:id="rId14"/>
    <p:sldId id="29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5208"/>
    <a:srgbClr val="9234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1" autoAdjust="0"/>
    <p:restoredTop sz="94660"/>
  </p:normalViewPr>
  <p:slideViewPr>
    <p:cSldViewPr snapToGrid="0">
      <p:cViewPr varScale="1">
        <p:scale>
          <a:sx n="79" d="100"/>
          <a:sy n="79" d="100"/>
        </p:scale>
        <p:origin x="86" y="23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2-21T03:32:13.349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1 1,'0'0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2-21T03:32:13.894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1 0,'0'0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63A1C593-65D0-4073-BCC9-577B9352EA97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2143670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282147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6135268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576750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111973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701296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076251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893118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228828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627199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5936442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63A1C593-65D0-4073-BCC9-577B9352EA97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8241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customXml" Target="../ink/ink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0850" y="1345565"/>
            <a:ext cx="8864600" cy="3992880"/>
          </a:xfrm>
        </p:spPr>
        <p:txBody>
          <a:bodyPr>
            <a:noAutofit/>
          </a:bodyPr>
          <a:lstStyle/>
          <a:p>
            <a:pPr algn="ctr"/>
            <a:r>
              <a:rPr lang="en-US" sz="13800" dirty="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</a:rPr>
              <a:t>Môn: Toán</a:t>
            </a:r>
            <a:br>
              <a:rPr lang="en-US" sz="8800" dirty="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sz="66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Lớp : Một B4</a:t>
            </a:r>
          </a:p>
        </p:txBody>
      </p:sp>
      <p:sp>
        <p:nvSpPr>
          <p:cNvPr id="3" name="Text Box 2"/>
          <p:cNvSpPr txBox="1"/>
          <p:nvPr/>
        </p:nvSpPr>
        <p:spPr>
          <a:xfrm>
            <a:off x="2599690" y="427990"/>
            <a:ext cx="6552565" cy="5835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200">
                <a:solidFill>
                  <a:srgbClr val="00B050"/>
                </a:solidFill>
                <a:latin typeface="Times New Roman" panose="02020603050405020304" charset="0"/>
                <a:cs typeface="Times New Roman" panose="02020603050405020304" charset="0"/>
              </a:rPr>
              <a:t>TRƯỜNG CHUYÊN BIỆT QUẬN 10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2078990" y="5676900"/>
            <a:ext cx="80105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solidFill>
                  <a:srgbClr val="0070C0"/>
                </a:solidFill>
              </a:rPr>
              <a:t>GV: NGUYỄN BÙI CẨM TÚ</a:t>
            </a:r>
          </a:p>
        </p:txBody>
      </p:sp>
    </p:spTree>
  </p:cSld>
  <p:clrMapOvr>
    <a:masterClrMapping/>
  </p:clrMapOvr>
  <p:transition>
    <p:wheel spokes="8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260" y="1152525"/>
            <a:ext cx="10571480" cy="274891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en-US" sz="31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- HS dùng ngón tay chỉ trên đồ vật và đếm ( một - một đồ vật) lấy số 1 để dưới  đồ vật đó.</a:t>
            </a:r>
            <a:br>
              <a:rPr lang="en-US" sz="31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sz="31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- PH đưa số 1 và yêu cầu HS lấy một đồ vật để dưới số 1 .</a:t>
            </a:r>
            <a:br>
              <a:rPr lang="en-US" sz="31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br>
              <a:rPr lang="en-US" sz="31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endParaRPr lang="en-US" sz="31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s 3"/>
          <p:cNvSpPr/>
          <p:nvPr/>
        </p:nvSpPr>
        <p:spPr>
          <a:xfrm>
            <a:off x="4209496" y="1087173"/>
            <a:ext cx="4849968" cy="360222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cam-removebg-preview"/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3920943" y="940596"/>
            <a:ext cx="5277563" cy="3602219"/>
          </a:xfrm>
          <a:prstGeom prst="rect">
            <a:avLst/>
          </a:prstGeom>
        </p:spPr>
      </p:pic>
      <p:sp>
        <p:nvSpPr>
          <p:cNvPr id="7" name="Rectangles 6"/>
          <p:cNvSpPr/>
          <p:nvPr/>
        </p:nvSpPr>
        <p:spPr>
          <a:xfrm>
            <a:off x="4716145" y="5052060"/>
            <a:ext cx="1752749" cy="16598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800" b="1">
                <a:latin typeface="Times New Roman" panose="02020603050405020304" charset="0"/>
                <a:cs typeface="Times New Roman" panose="02020603050405020304" charset="0"/>
              </a:rPr>
              <a:t>1</a:t>
            </a:r>
          </a:p>
        </p:txBody>
      </p:sp>
      <p:sp>
        <p:nvSpPr>
          <p:cNvPr id="13" name="Rectangles 12"/>
          <p:cNvSpPr/>
          <p:nvPr/>
        </p:nvSpPr>
        <p:spPr>
          <a:xfrm>
            <a:off x="3664585" y="146050"/>
            <a:ext cx="5939790" cy="60388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HS đếm đối tượng và đánh dấu vào số tương ứng </a:t>
            </a:r>
          </a:p>
        </p:txBody>
      </p:sp>
      <p:sp>
        <p:nvSpPr>
          <p:cNvPr id="2" name="Rectangles 1"/>
          <p:cNvSpPr/>
          <p:nvPr/>
        </p:nvSpPr>
        <p:spPr>
          <a:xfrm>
            <a:off x="6931005" y="5026631"/>
            <a:ext cx="1823889" cy="16598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800" b="1" dirty="0">
                <a:latin typeface="Times New Roman" panose="02020603050405020304" charset="0"/>
                <a:cs typeface="Times New Roman" panose="02020603050405020304" charset="0"/>
              </a:rPr>
              <a:t>2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7" grpId="0" bldLvl="0" animBg="1"/>
      <p:bldP spid="7" grpId="1" animBg="1"/>
      <p:bldP spid="13" grpId="0" animBg="1"/>
      <p:bldP spid="13" grpId="1" animBg="1"/>
      <p:bldP spid="2" grpId="0" bldLvl="0" animBg="1"/>
      <p:bldP spid="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1"/>
            </a:gs>
            <a:gs pos="100000">
              <a:srgbClr val="034373"/>
            </a:gs>
          </a:gsLst>
          <a:lin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s 7"/>
          <p:cNvSpPr/>
          <p:nvPr/>
        </p:nvSpPr>
        <p:spPr>
          <a:xfrm>
            <a:off x="4048125" y="161925"/>
            <a:ext cx="4709795" cy="37420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Content Placeholder 8" descr="Con_ga_trong__24_-removebg-preview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97705" y="313055"/>
            <a:ext cx="3810000" cy="381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Rectangles 11"/>
          <p:cNvSpPr/>
          <p:nvPr/>
        </p:nvSpPr>
        <p:spPr>
          <a:xfrm>
            <a:off x="4378960" y="5171440"/>
            <a:ext cx="1381125" cy="13246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800" b="1">
                <a:latin typeface="Times New Roman" panose="02020603050405020304" charset="0"/>
                <a:cs typeface="Times New Roman" panose="02020603050405020304" charset="0"/>
              </a:rPr>
              <a:t>2</a:t>
            </a:r>
          </a:p>
        </p:txBody>
      </p:sp>
      <p:sp>
        <p:nvSpPr>
          <p:cNvPr id="18" name="Rectangles 17"/>
          <p:cNvSpPr/>
          <p:nvPr/>
        </p:nvSpPr>
        <p:spPr>
          <a:xfrm>
            <a:off x="6447155" y="5191125"/>
            <a:ext cx="1397000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9600" b="1"/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12" grpId="0" bldLvl="0" animBg="1"/>
      <p:bldP spid="12" grpId="1" animBg="1"/>
      <p:bldP spid="18" grpId="0" bldLvl="0" animBg="1"/>
      <p:bldP spid="18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s 11"/>
          <p:cNvSpPr/>
          <p:nvPr/>
        </p:nvSpPr>
        <p:spPr>
          <a:xfrm>
            <a:off x="4227195" y="184150"/>
            <a:ext cx="5187950" cy="45402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Content Placeholder 12" descr="banh-removebg-preview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4699000" y="318770"/>
            <a:ext cx="4244975" cy="4270375"/>
          </a:xfrm>
          <a:prstGeom prst="rect">
            <a:avLst/>
          </a:prstGeom>
        </p:spPr>
      </p:pic>
      <p:sp>
        <p:nvSpPr>
          <p:cNvPr id="15" name="Rectangles 14"/>
          <p:cNvSpPr/>
          <p:nvPr/>
        </p:nvSpPr>
        <p:spPr>
          <a:xfrm>
            <a:off x="6119495" y="5275580"/>
            <a:ext cx="1141095" cy="11544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800" b="1">
                <a:latin typeface="Times New Roman" panose="02020603050405020304" charset="0"/>
                <a:cs typeface="Times New Roman" panose="02020603050405020304" charset="0"/>
              </a:rPr>
              <a:t>2</a:t>
            </a:r>
          </a:p>
        </p:txBody>
      </p:sp>
      <p:sp>
        <p:nvSpPr>
          <p:cNvPr id="19" name="Rectangles 18"/>
          <p:cNvSpPr/>
          <p:nvPr/>
        </p:nvSpPr>
        <p:spPr>
          <a:xfrm>
            <a:off x="7809230" y="5275580"/>
            <a:ext cx="1156970" cy="11550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8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3</a:t>
            </a:r>
          </a:p>
        </p:txBody>
      </p:sp>
      <p:sp>
        <p:nvSpPr>
          <p:cNvPr id="4" name="Rectangles 3"/>
          <p:cNvSpPr/>
          <p:nvPr/>
        </p:nvSpPr>
        <p:spPr>
          <a:xfrm>
            <a:off x="4386580" y="5319395"/>
            <a:ext cx="1108075" cy="111061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800" b="1">
                <a:latin typeface="Times New Roman" panose="02020603050405020304" charset="0"/>
                <a:cs typeface="Times New Roman" panose="02020603050405020304" charset="0"/>
              </a:rPr>
              <a:t>1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15" grpId="0" animBg="1"/>
      <p:bldP spid="15" grpId="1" animBg="1"/>
      <p:bldP spid="19" grpId="0" animBg="1"/>
      <p:bldP spid="19" grpId="1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s 3"/>
          <p:cNvSpPr/>
          <p:nvPr/>
        </p:nvSpPr>
        <p:spPr>
          <a:xfrm>
            <a:off x="3530917" y="142578"/>
            <a:ext cx="4850765" cy="53911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Học sinh đếm và </a:t>
            </a:r>
            <a:r>
              <a:rPr lang="en-US">
                <a:sym typeface="+mn-ea"/>
              </a:rPr>
              <a:t>đánh dấu vào </a:t>
            </a:r>
            <a:r>
              <a:rPr lang="en-US"/>
              <a:t>số tương ứng  </a:t>
            </a:r>
          </a:p>
        </p:txBody>
      </p:sp>
      <p:sp>
        <p:nvSpPr>
          <p:cNvPr id="5" name="Rectangles 4"/>
          <p:cNvSpPr/>
          <p:nvPr/>
        </p:nvSpPr>
        <p:spPr>
          <a:xfrm>
            <a:off x="885109" y="912813"/>
            <a:ext cx="3104515" cy="176720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Content Placeholder 5" descr="bong-removebg-preview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604088" y="1049020"/>
            <a:ext cx="1692910" cy="14947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Rectangles 10"/>
          <p:cNvSpPr/>
          <p:nvPr/>
        </p:nvSpPr>
        <p:spPr>
          <a:xfrm>
            <a:off x="926465" y="4250055"/>
            <a:ext cx="3028950" cy="16414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banh-removebg-preview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9110" y="4490085"/>
            <a:ext cx="1268730" cy="1276350"/>
          </a:xfrm>
          <a:prstGeom prst="rect">
            <a:avLst/>
          </a:prstGeom>
        </p:spPr>
      </p:pic>
      <p:sp>
        <p:nvSpPr>
          <p:cNvPr id="13" name="Rectangles 12"/>
          <p:cNvSpPr/>
          <p:nvPr/>
        </p:nvSpPr>
        <p:spPr>
          <a:xfrm>
            <a:off x="7939405" y="3961326"/>
            <a:ext cx="2921000" cy="15703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8940813" y="4250055"/>
            <a:ext cx="1067435" cy="1087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s 14"/>
          <p:cNvSpPr/>
          <p:nvPr/>
        </p:nvSpPr>
        <p:spPr>
          <a:xfrm>
            <a:off x="1217295" y="3239770"/>
            <a:ext cx="690245" cy="6470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/>
              <a:t>1</a:t>
            </a:r>
          </a:p>
        </p:txBody>
      </p:sp>
      <p:sp>
        <p:nvSpPr>
          <p:cNvPr id="16" name="Rectangles 15"/>
          <p:cNvSpPr/>
          <p:nvPr/>
        </p:nvSpPr>
        <p:spPr>
          <a:xfrm>
            <a:off x="2456815" y="3239770"/>
            <a:ext cx="690245" cy="6470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/>
              <a:t>2</a:t>
            </a:r>
          </a:p>
        </p:txBody>
      </p:sp>
      <p:sp>
        <p:nvSpPr>
          <p:cNvPr id="17" name="Rectangles 16"/>
          <p:cNvSpPr/>
          <p:nvPr/>
        </p:nvSpPr>
        <p:spPr>
          <a:xfrm>
            <a:off x="8381682" y="3003807"/>
            <a:ext cx="690245" cy="6470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/>
              <a:t>2</a:t>
            </a:r>
          </a:p>
        </p:txBody>
      </p:sp>
      <p:sp>
        <p:nvSpPr>
          <p:cNvPr id="18" name="Rectangles 17"/>
          <p:cNvSpPr/>
          <p:nvPr/>
        </p:nvSpPr>
        <p:spPr>
          <a:xfrm>
            <a:off x="9578022" y="2953973"/>
            <a:ext cx="690245" cy="6470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/>
              <a:t>1</a:t>
            </a:r>
          </a:p>
        </p:txBody>
      </p:sp>
      <p:sp>
        <p:nvSpPr>
          <p:cNvPr id="19" name="Rectangles 18"/>
          <p:cNvSpPr/>
          <p:nvPr/>
        </p:nvSpPr>
        <p:spPr>
          <a:xfrm>
            <a:off x="1057910" y="6061710"/>
            <a:ext cx="690245" cy="6470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/>
              <a:t>1</a:t>
            </a:r>
          </a:p>
        </p:txBody>
      </p:sp>
      <p:sp>
        <p:nvSpPr>
          <p:cNvPr id="20" name="Rectangles 19"/>
          <p:cNvSpPr/>
          <p:nvPr/>
        </p:nvSpPr>
        <p:spPr>
          <a:xfrm>
            <a:off x="2047240" y="6061710"/>
            <a:ext cx="690245" cy="6470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/>
              <a:t>2</a:t>
            </a:r>
          </a:p>
        </p:txBody>
      </p:sp>
      <p:sp>
        <p:nvSpPr>
          <p:cNvPr id="21" name="Rectangles 20"/>
          <p:cNvSpPr/>
          <p:nvPr/>
        </p:nvSpPr>
        <p:spPr>
          <a:xfrm>
            <a:off x="3036570" y="6061710"/>
            <a:ext cx="690245" cy="6470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/>
              <a:t>3</a:t>
            </a:r>
          </a:p>
        </p:txBody>
      </p:sp>
      <p:sp>
        <p:nvSpPr>
          <p:cNvPr id="22" name="Rectangles 21"/>
          <p:cNvSpPr/>
          <p:nvPr/>
        </p:nvSpPr>
        <p:spPr>
          <a:xfrm>
            <a:off x="8505191" y="5942478"/>
            <a:ext cx="690245" cy="6470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/>
              <a:t>1</a:t>
            </a:r>
          </a:p>
        </p:txBody>
      </p:sp>
      <p:sp>
        <p:nvSpPr>
          <p:cNvPr id="23" name="Rectangles 22"/>
          <p:cNvSpPr/>
          <p:nvPr/>
        </p:nvSpPr>
        <p:spPr>
          <a:xfrm>
            <a:off x="9663125" y="5942478"/>
            <a:ext cx="690245" cy="6470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/>
              <a:t>2</a:t>
            </a:r>
          </a:p>
        </p:txBody>
      </p:sp>
      <p:sp>
        <p:nvSpPr>
          <p:cNvPr id="25" name="Rectangles 24"/>
          <p:cNvSpPr/>
          <p:nvPr/>
        </p:nvSpPr>
        <p:spPr>
          <a:xfrm>
            <a:off x="7824788" y="907172"/>
            <a:ext cx="3104516" cy="18415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" name="Straight Connector 1"/>
          <p:cNvCxnSpPr/>
          <p:nvPr/>
        </p:nvCxnSpPr>
        <p:spPr>
          <a:xfrm>
            <a:off x="1174115" y="3164205"/>
            <a:ext cx="776605" cy="73342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 flipH="1">
            <a:off x="1238885" y="3207385"/>
            <a:ext cx="636270" cy="69024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4" name="Content Placeholder 25" descr="cam-removebg-preview">
            <a:extLst>
              <a:ext uri="{FF2B5EF4-FFF2-40B4-BE49-F238E27FC236}">
                <a16:creationId xmlns:a16="http://schemas.microsoft.com/office/drawing/2014/main" id="{C4F96E9B-0868-4104-A48E-66DC7D39CF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28635" y="708856"/>
            <a:ext cx="2542540" cy="184150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ô giáo - Tin tức mới nhất 24h qua - VnExpres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" y="-121920"/>
            <a:ext cx="12377420" cy="742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2"/>
          <p:cNvSpPr txBox="1"/>
          <p:nvPr/>
        </p:nvSpPr>
        <p:spPr>
          <a:xfrm>
            <a:off x="7251700" y="1856105"/>
            <a:ext cx="511238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</a:rPr>
              <a:t>Trước khi vào bài học chúng ta cùng nhau ôn lại bài cũ nha</a:t>
            </a:r>
          </a:p>
        </p:txBody>
      </p:sp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ave 1"/>
          <p:cNvSpPr/>
          <p:nvPr/>
        </p:nvSpPr>
        <p:spPr>
          <a:xfrm>
            <a:off x="2324100" y="96520"/>
            <a:ext cx="8074025" cy="3295015"/>
          </a:xfrm>
          <a:prstGeom prst="wave">
            <a:avLst/>
          </a:prstGeom>
          <a:solidFill>
            <a:srgbClr val="FFFF0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5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BÀI : SỐ 1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2809240" y="4072255"/>
            <a:ext cx="8227060" cy="22453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marL="571500" indent="-571500">
              <a:buFont typeface="Wingdings" panose="05000000000000000000" charset="0"/>
              <a:buChar char="v"/>
            </a:pPr>
            <a:r>
              <a:rPr lang="en-US" sz="280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Yêu cầu học sinh cần đạt:</a:t>
            </a:r>
          </a:p>
          <a:p>
            <a:pPr indent="0" algn="l">
              <a:buFont typeface="Wingdings" panose="05000000000000000000" charset="0"/>
              <a:buNone/>
            </a:pPr>
            <a:r>
              <a:rPr lang="en-US" sz="280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   - HS nhận biết số 1</a:t>
            </a:r>
          </a:p>
          <a:p>
            <a:pPr indent="0">
              <a:buFont typeface="Wingdings" panose="05000000000000000000" charset="0"/>
              <a:buNone/>
            </a:pPr>
            <a:r>
              <a:rPr lang="en-US" sz="280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   - HS chỉ và đếm một đối tượng</a:t>
            </a:r>
          </a:p>
          <a:p>
            <a:pPr indent="0">
              <a:buFont typeface="Wingdings" panose="05000000000000000000" charset="0"/>
              <a:buNone/>
            </a:pPr>
            <a:r>
              <a:rPr lang="en-US" sz="280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   - HS đếm và chọn số tương ứng với số lượng </a:t>
            </a:r>
          </a:p>
          <a:p>
            <a:pPr indent="0">
              <a:buFont typeface="Wingdings" panose="05000000000000000000" charset="0"/>
              <a:buNone/>
            </a:pPr>
            <a:r>
              <a:rPr lang="en-US" sz="280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  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1">
          <a:gsLst>
            <a:gs pos="0">
              <a:srgbClr val="007BD3"/>
            </a:gs>
            <a:gs pos="14000">
              <a:schemeClr val="accent3">
                <a:lumMod val="20000"/>
                <a:lumOff val="80000"/>
              </a:schemeClr>
            </a:gs>
          </a:gsLst>
          <a:lin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/>
          <p:nvPr/>
        </p:nvSpPr>
        <p:spPr>
          <a:xfrm>
            <a:off x="5739765" y="4996815"/>
            <a:ext cx="1664970" cy="186118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15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3" name="Rectangles 2"/>
          <p:cNvSpPr/>
          <p:nvPr/>
        </p:nvSpPr>
        <p:spPr>
          <a:xfrm>
            <a:off x="3616325" y="354965"/>
            <a:ext cx="5519420" cy="4257040"/>
          </a:xfrm>
          <a:prstGeom prst="rect">
            <a:avLst/>
          </a:prstGeom>
          <a:noFill/>
          <a:ln w="57150"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lumMod val="110000"/>
                        <a:satMod val="105000"/>
                        <a:tint val="67000"/>
                      </a:schemeClr>
                    </a:gs>
                    <a:gs pos="50000">
                      <a:schemeClr val="accent1">
                        <a:lumMod val="105000"/>
                        <a:satMod val="103000"/>
                        <a:tint val="73000"/>
                      </a:schemeClr>
                    </a:gs>
                    <a:gs pos="100000">
                      <a:schemeClr val="accent1">
                        <a:lumMod val="105000"/>
                        <a:satMod val="109000"/>
                        <a:tint val="81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ntent Placeholder 5" descr="cam-removebg-preview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20110" y="354965"/>
            <a:ext cx="5911850" cy="384175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1">
          <a:gsLst>
            <a:gs pos="0">
              <a:srgbClr val="007BD3"/>
            </a:gs>
            <a:gs pos="100000">
              <a:schemeClr val="accent2">
                <a:lumMod val="20000"/>
                <a:lumOff val="80000"/>
              </a:schemeClr>
            </a:gs>
          </a:gsLst>
          <a:lin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/>
          <p:nvPr/>
        </p:nvSpPr>
        <p:spPr>
          <a:xfrm>
            <a:off x="5733415" y="4996815"/>
            <a:ext cx="1821815" cy="186118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1500" b="1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8" name="Rectangles 7"/>
          <p:cNvSpPr/>
          <p:nvPr/>
        </p:nvSpPr>
        <p:spPr>
          <a:xfrm>
            <a:off x="3857625" y="226695"/>
            <a:ext cx="5573395" cy="4589780"/>
          </a:xfrm>
          <a:prstGeom prst="rect">
            <a:avLst/>
          </a:prstGeom>
          <a:noFill/>
          <a:ln w="57150"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5">
                        <a:lumMod val="110000"/>
                        <a:satMod val="105000"/>
                        <a:tint val="67000"/>
                      </a:schemeClr>
                    </a:gs>
                    <a:gs pos="50000">
                      <a:schemeClr val="accent5">
                        <a:lumMod val="105000"/>
                        <a:satMod val="103000"/>
                        <a:tint val="73000"/>
                      </a:schemeClr>
                    </a:gs>
                    <a:gs pos="100000">
                      <a:schemeClr val="accent5">
                        <a:lumMod val="105000"/>
                        <a:satMod val="109000"/>
                        <a:tint val="81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Content Placeholder 9" descr="ca-removebg-preview (3)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35375" y="345440"/>
            <a:ext cx="5661025" cy="3726815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dashVert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/>
          <p:nvPr/>
        </p:nvSpPr>
        <p:spPr>
          <a:xfrm>
            <a:off x="5463540" y="4866640"/>
            <a:ext cx="1675130" cy="186118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15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7" name="Oval 6"/>
          <p:cNvSpPr/>
          <p:nvPr/>
        </p:nvSpPr>
        <p:spPr>
          <a:xfrm>
            <a:off x="2579370" y="0"/>
            <a:ext cx="7033260" cy="4439285"/>
          </a:xfrm>
          <a:prstGeom prst="ellipse">
            <a:avLst/>
          </a:prstGeom>
          <a:noFill/>
          <a:ln w="57150"/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 descr="vuong_vang-removebg-preview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33532" y="0"/>
            <a:ext cx="7682230" cy="4312285"/>
          </a:xfrm>
          <a:prstGeom prst="rect">
            <a:avLst/>
          </a:prstGeom>
          <a:ln>
            <a:solidFill>
              <a:srgbClr val="F85208"/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1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s 7"/>
          <p:cNvSpPr/>
          <p:nvPr/>
        </p:nvSpPr>
        <p:spPr>
          <a:xfrm>
            <a:off x="4306570" y="474345"/>
            <a:ext cx="4203065" cy="3885565"/>
          </a:xfrm>
          <a:prstGeom prst="rect">
            <a:avLst/>
          </a:prstGeom>
          <a:noFill/>
          <a:ln w="57150"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49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4" name="Rectangles 3"/>
          <p:cNvSpPr/>
          <p:nvPr/>
        </p:nvSpPr>
        <p:spPr>
          <a:xfrm>
            <a:off x="5204298" y="4843103"/>
            <a:ext cx="2334003" cy="164831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5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1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020B4EFB-06B0-4B4F-BA34-B5DC50D5AB84}"/>
                  </a:ext>
                </a:extLst>
              </p14:cNvPr>
              <p14:cNvContentPartPr/>
              <p14:nvPr/>
            </p14:nvContentPartPr>
            <p14:xfrm>
              <a:off x="2091102" y="1993427"/>
              <a:ext cx="360" cy="36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020B4EFB-06B0-4B4F-BA34-B5DC50D5AB84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082462" y="1984787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7CAB9BCE-1C7E-4382-A37A-953698E1ECC6}"/>
                  </a:ext>
                </a:extLst>
              </p14:cNvPr>
              <p14:cNvContentPartPr/>
              <p14:nvPr/>
            </p14:nvContentPartPr>
            <p14:xfrm>
              <a:off x="2023062" y="1906307"/>
              <a:ext cx="360" cy="36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7CAB9BCE-1C7E-4382-A37A-953698E1ECC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014422" y="1897307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7" name="Oval 6">
            <a:extLst>
              <a:ext uri="{FF2B5EF4-FFF2-40B4-BE49-F238E27FC236}">
                <a16:creationId xmlns:a16="http://schemas.microsoft.com/office/drawing/2014/main" id="{1BCE14BF-EB2C-4B66-BA61-7A5B34660CC0}"/>
              </a:ext>
            </a:extLst>
          </p:cNvPr>
          <p:cNvSpPr/>
          <p:nvPr/>
        </p:nvSpPr>
        <p:spPr>
          <a:xfrm>
            <a:off x="4980562" y="982493"/>
            <a:ext cx="2889115" cy="2694562"/>
          </a:xfrm>
          <a:prstGeom prst="ellipse">
            <a:avLst/>
          </a:prstGeom>
          <a:solidFill>
            <a:srgbClr val="F85208"/>
          </a:solidFill>
          <a:ln>
            <a:solidFill>
              <a:srgbClr val="F852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/>
          <p:nvPr/>
        </p:nvSpPr>
        <p:spPr>
          <a:xfrm>
            <a:off x="2593340" y="1455420"/>
            <a:ext cx="739330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>
                <a:solidFill>
                  <a:srgbClr val="0070C0"/>
                </a:solidFill>
              </a:rPr>
              <a:t>Các con nghỉ giải lao</a:t>
            </a:r>
          </a:p>
        </p:txBody>
      </p:sp>
    </p:spTree>
  </p:cSld>
  <p:clrMapOvr>
    <a:masterClrMapping/>
  </p:clrMapOvr>
  <p:transition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ap-dem-nhac-thieu-nhi-bao-ngoc-skids-nhac-thieu-nhi-vui-nhon-hay-nhat-2017">
            <a:hlinkClick r:id="" action="ppaction://media"/>
          </p:cNvPr>
          <p:cNvPicPr>
            <a:picLocks noGrp="1" noChangeAspect="1"/>
          </p:cNvPicPr>
          <p:nvPr>
            <p:ph sz="half"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24050" y="120650"/>
            <a:ext cx="8312150" cy="62341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14</TotalTime>
  <Words>167</Words>
  <Application>Microsoft Office PowerPoint</Application>
  <PresentationFormat>Widescreen</PresentationFormat>
  <Paragraphs>34</Paragraphs>
  <Slides>14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SimSun</vt:lpstr>
      <vt:lpstr>Arial</vt:lpstr>
      <vt:lpstr>Times New Roman</vt:lpstr>
      <vt:lpstr>Tw Cen MT</vt:lpstr>
      <vt:lpstr>Tw Cen MT Condensed</vt:lpstr>
      <vt:lpstr>Wingdings</vt:lpstr>
      <vt:lpstr>Wingdings 3</vt:lpstr>
      <vt:lpstr>Integral</vt:lpstr>
      <vt:lpstr>Môn: Toán Lớp : Một B4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- HS dùng ngón tay chỉ trên đồ vật và đếm ( một - một đồ vật) lấy số 1 để dưới  đồ vật đó. - PH đưa số 1 và yêu cầu HS lấy một đồ vật để dưới số 1 .  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ĐẾM CÁC ĐỐI TƯỢNG ĐẾN 5</dc:title>
  <dc:creator>LENOVO</dc:creator>
  <cp:lastModifiedBy>Administrator</cp:lastModifiedBy>
  <cp:revision>48</cp:revision>
  <dcterms:created xsi:type="dcterms:W3CDTF">2021-02-01T15:19:00Z</dcterms:created>
  <dcterms:modified xsi:type="dcterms:W3CDTF">2021-12-21T03:35:58Z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1033-11.2.0.10382</vt:lpwstr>
  </property>
  <property fmtid="{D5CDD505-2E9C-101B-9397-08002B2CF9AE}" pid="3" name="ICV">
    <vt:lpwstr>DFE26BFFF6CD47889F88A60ECDE026A9</vt:lpwstr>
  </property>
</Properties>
</file>